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CCCA"/>
          </a:solidFill>
        </a:fill>
      </a:tcStyle>
    </a:wholeTbl>
    <a:band2H>
      <a:tcTxStyle b="def" i="def"/>
      <a:tcStyle>
        <a:tcBdr/>
        <a:fill>
          <a:solidFill>
            <a:srgbClr val="F0E7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8CF"/>
          </a:solidFill>
        </a:fill>
      </a:tcStyle>
    </a:wholeTbl>
    <a:band2H>
      <a:tcTxStyle b="def" i="def"/>
      <a:tcStyle>
        <a:tcBdr/>
        <a:fill>
          <a:solidFill>
            <a:srgbClr val="EFECE8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2DB"/>
          </a:solidFill>
        </a:fill>
      </a:tcStyle>
    </a:wholeTbl>
    <a:band2H>
      <a:tcTxStyle b="def" i="def"/>
      <a:tcStyle>
        <a:tcBdr/>
        <a:fill>
          <a:solidFill>
            <a:srgbClr val="EAF1EE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要達到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原始目標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，要設計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原始使用案例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若要達到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原始目標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以外的目標，那就要設計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延伸使用案例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/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我們知道原始目標是強制、角色相關、功能性的。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換句話說，原始目標以外的目標，要馬不是強制（那就是非強制）、要馬不是角色相關（那就是系統相關）、要馬不是功能性（那就是非功能性）。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這邊先定義一下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延伸使用案例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是怎麼幫助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原始目標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以外的目標的。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定義一下動詞。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非強制目標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，可以用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延伸使用案例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最佳化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維護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系統相關目標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跟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非功能性目標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，則是借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延伸使用案例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達到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的。</a:t>
            </a:r>
          </a:p>
          <a:p>
            <a:pPr/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這邊要請有帶課本的讀者，翻開課本第</a:t>
            </a:r>
            <a:r>
              <a:t>70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頁，配合</a:t>
            </a:r>
            <a:r>
              <a:t>3-25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那張圖來看。</a:t>
            </a:r>
          </a:p>
          <a:p>
            <a:pPr defTabSz="457200"/>
          </a:p>
          <a:p>
            <a:pPr defTabSz="457200"/>
            <a:r>
              <a:rPr>
                <a:latin typeface="+mj-lt"/>
                <a:ea typeface="+mj-ea"/>
                <a:cs typeface="+mj-cs"/>
                <a:sym typeface="Helvetica"/>
              </a:rPr>
              <a:t>除了我們的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原始目標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規劃會議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之外，還有四個目標，這些目標就要靠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延伸使用案例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defTabSz="457200"/>
          </a:p>
          <a:p>
            <a:pPr defTabSz="457200"/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參與個數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是一個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非強制目標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，我們要去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維護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，因此我們有了個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延伸使用案例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叫做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新增參與者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defTabSz="457200"/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方便度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也是個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非強制目標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，我們要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最佳化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，因此我們有了個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延伸使用案例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叫做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建立方便議程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defTabSz="457200"/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效能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是個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非功能性目標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，我們要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達到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，因此我們有了個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延伸使用案例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叫做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保持適當效率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defTabSz="457200"/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彈性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是個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系統相關性目標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，我們要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達到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，因此我們有了個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延伸使用案例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叫做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配合重要會議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defTabSz="457200"/>
          </a:p>
          <a:p>
            <a:pPr defTabSz="457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這邊有個問題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t>Use-Case Model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不是應該叫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使用案例模型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嗎？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怎麼書裡翻譯成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使用者模型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？？</a:t>
            </a:r>
          </a:p>
          <a:p>
            <a:pPr/>
          </a:p>
          <a:p>
            <a:pPr defTabSz="457200"/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新增參與者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建立方便議程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這兩個目標，都可以藉由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延長會議日期範圍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來達到。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所以就把這兩個使用案例重複的部分，抽出來，變成一個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抽象使用案例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『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擴充時間範圍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』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39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" name="Freeform 14"/>
            <p:cNvSpPr/>
            <p:nvPr/>
          </p:nvSpPr>
          <p:spPr>
            <a:xfrm>
              <a:off x="959824" y="6275198"/>
              <a:ext cx="171465" cy="3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" name="Freeform 22"/>
            <p:cNvSpPr/>
            <p:nvPr/>
          </p:nvSpPr>
          <p:spPr>
            <a:xfrm>
              <a:off x="849863" y="6016139"/>
              <a:ext cx="238559" cy="62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4" name="Group 9"/>
          <p:cNvGrpSpPr/>
          <p:nvPr/>
        </p:nvGrpSpPr>
        <p:grpSpPr>
          <a:xfrm>
            <a:off x="27221" y="-786"/>
            <a:ext cx="2356674" cy="6854040"/>
            <a:chOff x="0" y="0"/>
            <a:chExt cx="2356673" cy="6854039"/>
          </a:xfrm>
        </p:grpSpPr>
        <p:sp>
          <p:nvSpPr>
            <p:cNvPr id="52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" name="Freeform 29"/>
            <p:cNvSpPr/>
            <p:nvPr/>
          </p:nvSpPr>
          <p:spPr>
            <a:xfrm>
              <a:off x="979074" y="5863468"/>
              <a:ext cx="431100" cy="99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" name="Freeform 32"/>
            <p:cNvSpPr/>
            <p:nvPr/>
          </p:nvSpPr>
          <p:spPr>
            <a:xfrm>
              <a:off x="1084453" y="6572386"/>
              <a:ext cx="134120" cy="28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" name="Freeform 35"/>
            <p:cNvSpPr/>
            <p:nvPr/>
          </p:nvSpPr>
          <p:spPr>
            <a:xfrm>
              <a:off x="1046133" y="6601126"/>
              <a:ext cx="120709" cy="2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" name="Freeform 37"/>
            <p:cNvSpPr/>
            <p:nvPr/>
          </p:nvSpPr>
          <p:spPr>
            <a:xfrm>
              <a:off x="946501" y="5773415"/>
              <a:ext cx="38321" cy="22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5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xfrm>
            <a:off x="2589213" y="2514600"/>
            <a:ext cx="8915400" cy="2262782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quarter" idx="1"/>
          </p:nvPr>
        </p:nvSpPr>
        <p:spPr>
          <a:xfrm>
            <a:off x="2589213" y="4777378"/>
            <a:ext cx="8915400" cy="112628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595959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595959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595959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595959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595959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Freeform 6"/>
          <p:cNvSpPr/>
          <p:nvPr/>
        </p:nvSpPr>
        <p:spPr>
          <a:xfrm>
            <a:off x="-1" y="4323810"/>
            <a:ext cx="1742309" cy="778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fill="norm" stroke="1" extrusionOk="0">
                <a:moveTo>
                  <a:pt x="16665" y="21600"/>
                </a:moveTo>
                <a:cubicBezTo>
                  <a:pt x="16839" y="21600"/>
                  <a:pt x="16955" y="21470"/>
                  <a:pt x="17013" y="21340"/>
                </a:cubicBezTo>
                <a:cubicBezTo>
                  <a:pt x="17013" y="21210"/>
                  <a:pt x="17071" y="21210"/>
                  <a:pt x="17071" y="21210"/>
                </a:cubicBezTo>
                <a:cubicBezTo>
                  <a:pt x="21484" y="11320"/>
                  <a:pt x="21484" y="11320"/>
                  <a:pt x="21484" y="11320"/>
                </a:cubicBezTo>
                <a:cubicBezTo>
                  <a:pt x="21600" y="11060"/>
                  <a:pt x="21600" y="10540"/>
                  <a:pt x="21484" y="10149"/>
                </a:cubicBezTo>
                <a:cubicBezTo>
                  <a:pt x="17071" y="390"/>
                  <a:pt x="17071" y="390"/>
                  <a:pt x="17071" y="390"/>
                </a:cubicBezTo>
                <a:cubicBezTo>
                  <a:pt x="17071" y="260"/>
                  <a:pt x="17013" y="260"/>
                  <a:pt x="17013" y="260"/>
                </a:cubicBezTo>
                <a:cubicBezTo>
                  <a:pt x="16955" y="130"/>
                  <a:pt x="16839" y="0"/>
                  <a:pt x="166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lnTo>
                  <a:pt x="16665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幻燈片編號"/>
          <p:cNvSpPr txBox="1"/>
          <p:nvPr>
            <p:ph type="sldNum" sz="quarter" idx="2"/>
          </p:nvPr>
        </p:nvSpPr>
        <p:spPr>
          <a:xfrm>
            <a:off x="925905" y="4513982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204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6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" name="Freeform 14"/>
            <p:cNvSpPr/>
            <p:nvPr/>
          </p:nvSpPr>
          <p:spPr>
            <a:xfrm>
              <a:off x="959824" y="6275198"/>
              <a:ext cx="171465" cy="3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Freeform 22"/>
            <p:cNvSpPr/>
            <p:nvPr/>
          </p:nvSpPr>
          <p:spPr>
            <a:xfrm>
              <a:off x="849863" y="6016139"/>
              <a:ext cx="238559" cy="62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9" name="Group 9"/>
          <p:cNvGrpSpPr/>
          <p:nvPr/>
        </p:nvGrpSpPr>
        <p:grpSpPr>
          <a:xfrm>
            <a:off x="27221" y="-786"/>
            <a:ext cx="2356674" cy="6854040"/>
            <a:chOff x="0" y="0"/>
            <a:chExt cx="2356673" cy="6854039"/>
          </a:xfrm>
        </p:grpSpPr>
        <p:sp>
          <p:nvSpPr>
            <p:cNvPr id="217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" name="Freeform 29"/>
            <p:cNvSpPr/>
            <p:nvPr/>
          </p:nvSpPr>
          <p:spPr>
            <a:xfrm>
              <a:off x="979074" y="5863468"/>
              <a:ext cx="431100" cy="99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" name="Freeform 32"/>
            <p:cNvSpPr/>
            <p:nvPr/>
          </p:nvSpPr>
          <p:spPr>
            <a:xfrm>
              <a:off x="1084453" y="6572386"/>
              <a:ext cx="134120" cy="28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3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" name="Freeform 35"/>
            <p:cNvSpPr/>
            <p:nvPr/>
          </p:nvSpPr>
          <p:spPr>
            <a:xfrm>
              <a:off x="1046133" y="6601126"/>
              <a:ext cx="120709" cy="2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Freeform 37"/>
            <p:cNvSpPr/>
            <p:nvPr/>
          </p:nvSpPr>
          <p:spPr>
            <a:xfrm>
              <a:off x="946501" y="5773415"/>
              <a:ext cx="38321" cy="22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0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大標題文字"/>
          <p:cNvSpPr txBox="1"/>
          <p:nvPr>
            <p:ph type="title"/>
          </p:nvPr>
        </p:nvSpPr>
        <p:spPr>
          <a:xfrm>
            <a:off x="2589211" y="609600"/>
            <a:ext cx="8915401" cy="311704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大標題文字</a:t>
            </a:r>
          </a:p>
        </p:txBody>
      </p:sp>
      <p:sp>
        <p:nvSpPr>
          <p:cNvPr id="232" name="內文層級一…"/>
          <p:cNvSpPr txBox="1"/>
          <p:nvPr>
            <p:ph type="body" sz="quarter" idx="1"/>
          </p:nvPr>
        </p:nvSpPr>
        <p:spPr>
          <a:xfrm>
            <a:off x="2589211" y="4354045"/>
            <a:ext cx="8915401" cy="155586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>
                <a:solidFill>
                  <a:srgbClr val="595959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595959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595959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595959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595959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3" name="Freeform 11"/>
          <p:cNvSpPr/>
          <p:nvPr/>
        </p:nvSpPr>
        <p:spPr>
          <a:xfrm flipV="1">
            <a:off x="-4189" y="31781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4" name="幻燈片編號"/>
          <p:cNvSpPr txBox="1"/>
          <p:nvPr>
            <p:ph type="sldNum" sz="quarter" idx="2"/>
          </p:nvPr>
        </p:nvSpPr>
        <p:spPr>
          <a:xfrm>
            <a:off x="925905" y="3228581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241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4" name="Freeform 14"/>
            <p:cNvSpPr/>
            <p:nvPr/>
          </p:nvSpPr>
          <p:spPr>
            <a:xfrm>
              <a:off x="959824" y="6275198"/>
              <a:ext cx="171465" cy="3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0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" name="Freeform 22"/>
            <p:cNvSpPr/>
            <p:nvPr/>
          </p:nvSpPr>
          <p:spPr>
            <a:xfrm>
              <a:off x="849863" y="6016139"/>
              <a:ext cx="238559" cy="62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6" name="Group 9"/>
          <p:cNvGrpSpPr/>
          <p:nvPr/>
        </p:nvGrpSpPr>
        <p:grpSpPr>
          <a:xfrm>
            <a:off x="27221" y="-786"/>
            <a:ext cx="2356674" cy="6854040"/>
            <a:chOff x="0" y="0"/>
            <a:chExt cx="2356673" cy="6854039"/>
          </a:xfrm>
        </p:grpSpPr>
        <p:sp>
          <p:nvSpPr>
            <p:cNvPr id="254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" name="Freeform 29"/>
            <p:cNvSpPr/>
            <p:nvPr/>
          </p:nvSpPr>
          <p:spPr>
            <a:xfrm>
              <a:off x="979074" y="5863468"/>
              <a:ext cx="431100" cy="99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" name="Freeform 32"/>
            <p:cNvSpPr/>
            <p:nvPr/>
          </p:nvSpPr>
          <p:spPr>
            <a:xfrm>
              <a:off x="1084453" y="6572386"/>
              <a:ext cx="134120" cy="28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" name="Freeform 35"/>
            <p:cNvSpPr/>
            <p:nvPr/>
          </p:nvSpPr>
          <p:spPr>
            <a:xfrm>
              <a:off x="1046133" y="6601126"/>
              <a:ext cx="120709" cy="2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" name="Freeform 37"/>
            <p:cNvSpPr/>
            <p:nvPr/>
          </p:nvSpPr>
          <p:spPr>
            <a:xfrm>
              <a:off x="946501" y="5773415"/>
              <a:ext cx="38321" cy="22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7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8" name="大標題文字"/>
          <p:cNvSpPr txBox="1"/>
          <p:nvPr>
            <p:ph type="title"/>
          </p:nvPr>
        </p:nvSpPr>
        <p:spPr>
          <a:xfrm>
            <a:off x="2849948" y="609600"/>
            <a:ext cx="8393927" cy="289560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大標題文字</a:t>
            </a:r>
          </a:p>
        </p:txBody>
      </p:sp>
      <p:sp>
        <p:nvSpPr>
          <p:cNvPr id="269" name="內文層級一…"/>
          <p:cNvSpPr txBox="1"/>
          <p:nvPr>
            <p:ph type="body" sz="quarter" idx="1"/>
          </p:nvPr>
        </p:nvSpPr>
        <p:spPr>
          <a:xfrm>
            <a:off x="3275012" y="3505200"/>
            <a:ext cx="7536555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70" name="Text Placeholder 2"/>
          <p:cNvSpPr/>
          <p:nvPr>
            <p:ph type="body" sz="quarter" idx="13"/>
          </p:nvPr>
        </p:nvSpPr>
        <p:spPr>
          <a:xfrm>
            <a:off x="2589211" y="4354045"/>
            <a:ext cx="8915401" cy="1555865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>
                <a:solidFill>
                  <a:srgbClr val="595959"/>
                </a:solidFill>
              </a:defRPr>
            </a:pPr>
          </a:p>
        </p:txBody>
      </p:sp>
      <p:sp>
        <p:nvSpPr>
          <p:cNvPr id="271" name="Freeform 11"/>
          <p:cNvSpPr/>
          <p:nvPr/>
        </p:nvSpPr>
        <p:spPr>
          <a:xfrm flipV="1">
            <a:off x="-4189" y="31781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2" name="TextBox 13"/>
          <p:cNvSpPr txBox="1"/>
          <p:nvPr/>
        </p:nvSpPr>
        <p:spPr>
          <a:xfrm>
            <a:off x="2467652" y="327092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73" name="TextBox 14"/>
          <p:cNvSpPr txBox="1"/>
          <p:nvPr/>
        </p:nvSpPr>
        <p:spPr>
          <a:xfrm>
            <a:off x="11114851" y="258439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74" name="幻燈片編號"/>
          <p:cNvSpPr txBox="1"/>
          <p:nvPr>
            <p:ph type="sldNum" sz="quarter" idx="2"/>
          </p:nvPr>
        </p:nvSpPr>
        <p:spPr>
          <a:xfrm>
            <a:off x="925905" y="3228581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281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2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3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4" name="Freeform 14"/>
            <p:cNvSpPr/>
            <p:nvPr/>
          </p:nvSpPr>
          <p:spPr>
            <a:xfrm>
              <a:off x="959824" y="6275198"/>
              <a:ext cx="171465" cy="3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7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9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0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" name="Freeform 22"/>
            <p:cNvSpPr/>
            <p:nvPr/>
          </p:nvSpPr>
          <p:spPr>
            <a:xfrm>
              <a:off x="849863" y="6016139"/>
              <a:ext cx="238559" cy="62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6" name="Group 9"/>
          <p:cNvGrpSpPr/>
          <p:nvPr/>
        </p:nvGrpSpPr>
        <p:grpSpPr>
          <a:xfrm>
            <a:off x="27221" y="-786"/>
            <a:ext cx="2356674" cy="6854040"/>
            <a:chOff x="0" y="0"/>
            <a:chExt cx="2356673" cy="6854039"/>
          </a:xfrm>
        </p:grpSpPr>
        <p:sp>
          <p:nvSpPr>
            <p:cNvPr id="294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" name="Freeform 29"/>
            <p:cNvSpPr/>
            <p:nvPr/>
          </p:nvSpPr>
          <p:spPr>
            <a:xfrm>
              <a:off x="979074" y="5863468"/>
              <a:ext cx="431100" cy="99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" name="Freeform 32"/>
            <p:cNvSpPr/>
            <p:nvPr/>
          </p:nvSpPr>
          <p:spPr>
            <a:xfrm>
              <a:off x="1084453" y="6572386"/>
              <a:ext cx="134120" cy="28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0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1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Freeform 35"/>
            <p:cNvSpPr/>
            <p:nvPr/>
          </p:nvSpPr>
          <p:spPr>
            <a:xfrm>
              <a:off x="1046133" y="6601126"/>
              <a:ext cx="120709" cy="2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4" name="Freeform 37"/>
            <p:cNvSpPr/>
            <p:nvPr/>
          </p:nvSpPr>
          <p:spPr>
            <a:xfrm>
              <a:off x="946501" y="5773415"/>
              <a:ext cx="38321" cy="22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07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8" name="大標題文字"/>
          <p:cNvSpPr txBox="1"/>
          <p:nvPr>
            <p:ph type="title"/>
          </p:nvPr>
        </p:nvSpPr>
        <p:spPr>
          <a:xfrm>
            <a:off x="2589213" y="2438400"/>
            <a:ext cx="8915401" cy="2724845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大標題文字</a:t>
            </a:r>
          </a:p>
        </p:txBody>
      </p:sp>
      <p:sp>
        <p:nvSpPr>
          <p:cNvPr id="309" name="內文層級一…"/>
          <p:cNvSpPr txBox="1"/>
          <p:nvPr>
            <p:ph type="body" sz="quarter" idx="1"/>
          </p:nvPr>
        </p:nvSpPr>
        <p:spPr>
          <a:xfrm>
            <a:off x="2589213" y="5181600"/>
            <a:ext cx="8915401" cy="7296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595959"/>
                </a:solidFill>
              </a:defRPr>
            </a:lvl1pPr>
            <a:lvl2pPr>
              <a:buClrTx/>
              <a:defRPr>
                <a:solidFill>
                  <a:srgbClr val="595959"/>
                </a:solidFill>
              </a:defRPr>
            </a:lvl2pPr>
            <a:lvl3pPr>
              <a:buClrTx/>
              <a:defRPr>
                <a:solidFill>
                  <a:srgbClr val="595959"/>
                </a:solidFill>
              </a:defRPr>
            </a:lvl3pPr>
            <a:lvl4pPr>
              <a:buClrTx/>
              <a:defRPr>
                <a:solidFill>
                  <a:srgbClr val="595959"/>
                </a:solidFill>
              </a:defRPr>
            </a:lvl4pPr>
            <a:lvl5pPr>
              <a:buClrTx/>
              <a:defRPr>
                <a:solidFill>
                  <a:srgbClr val="595959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0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1" name="幻燈片編號"/>
          <p:cNvSpPr txBox="1"/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318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9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0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1" name="Freeform 14"/>
            <p:cNvSpPr/>
            <p:nvPr/>
          </p:nvSpPr>
          <p:spPr>
            <a:xfrm>
              <a:off x="959824" y="6275198"/>
              <a:ext cx="171465" cy="3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2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3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4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5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6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7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8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9" name="Freeform 22"/>
            <p:cNvSpPr/>
            <p:nvPr/>
          </p:nvSpPr>
          <p:spPr>
            <a:xfrm>
              <a:off x="849863" y="6016139"/>
              <a:ext cx="238559" cy="62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43" name="Group 9"/>
          <p:cNvGrpSpPr/>
          <p:nvPr/>
        </p:nvGrpSpPr>
        <p:grpSpPr>
          <a:xfrm>
            <a:off x="27221" y="-786"/>
            <a:ext cx="2356674" cy="6854040"/>
            <a:chOff x="0" y="0"/>
            <a:chExt cx="2356673" cy="6854039"/>
          </a:xfrm>
        </p:grpSpPr>
        <p:sp>
          <p:nvSpPr>
            <p:cNvPr id="331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2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3" name="Freeform 29"/>
            <p:cNvSpPr/>
            <p:nvPr/>
          </p:nvSpPr>
          <p:spPr>
            <a:xfrm>
              <a:off x="979074" y="5863468"/>
              <a:ext cx="431100" cy="99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4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5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6" name="Freeform 32"/>
            <p:cNvSpPr/>
            <p:nvPr/>
          </p:nvSpPr>
          <p:spPr>
            <a:xfrm>
              <a:off x="1084453" y="6572386"/>
              <a:ext cx="134120" cy="28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7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8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9" name="Freeform 35"/>
            <p:cNvSpPr/>
            <p:nvPr/>
          </p:nvSpPr>
          <p:spPr>
            <a:xfrm>
              <a:off x="1046133" y="6601126"/>
              <a:ext cx="120709" cy="2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0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1" name="Freeform 37"/>
            <p:cNvSpPr/>
            <p:nvPr/>
          </p:nvSpPr>
          <p:spPr>
            <a:xfrm>
              <a:off x="946501" y="5773415"/>
              <a:ext cx="38321" cy="22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2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44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5" name="大標題文字"/>
          <p:cNvSpPr txBox="1"/>
          <p:nvPr>
            <p:ph type="title"/>
          </p:nvPr>
        </p:nvSpPr>
        <p:spPr>
          <a:xfrm>
            <a:off x="2849948" y="609600"/>
            <a:ext cx="8393927" cy="289560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大標題文字</a:t>
            </a:r>
          </a:p>
        </p:txBody>
      </p:sp>
      <p:sp>
        <p:nvSpPr>
          <p:cNvPr id="346" name="內文層級一…"/>
          <p:cNvSpPr txBox="1"/>
          <p:nvPr>
            <p:ph type="body" sz="quarter" idx="1"/>
          </p:nvPr>
        </p:nvSpPr>
        <p:spPr>
          <a:xfrm>
            <a:off x="2589211" y="4343400"/>
            <a:ext cx="8915401" cy="83820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47" name="Text Placeholder 3"/>
          <p:cNvSpPr/>
          <p:nvPr>
            <p:ph type="body" sz="quarter" idx="13"/>
          </p:nvPr>
        </p:nvSpPr>
        <p:spPr>
          <a:xfrm>
            <a:off x="2589213" y="5181599"/>
            <a:ext cx="8915401" cy="72962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595959"/>
                </a:solidFill>
              </a:defRPr>
            </a:pPr>
          </a:p>
        </p:txBody>
      </p:sp>
      <p:sp>
        <p:nvSpPr>
          <p:cNvPr id="348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9" name="TextBox 16"/>
          <p:cNvSpPr txBox="1"/>
          <p:nvPr/>
        </p:nvSpPr>
        <p:spPr>
          <a:xfrm>
            <a:off x="2467652" y="327092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350" name="TextBox 17"/>
          <p:cNvSpPr txBox="1"/>
          <p:nvPr/>
        </p:nvSpPr>
        <p:spPr>
          <a:xfrm>
            <a:off x="11114851" y="258439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351" name="幻燈片編號"/>
          <p:cNvSpPr txBox="1"/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358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9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0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1" name="Freeform 14"/>
            <p:cNvSpPr/>
            <p:nvPr/>
          </p:nvSpPr>
          <p:spPr>
            <a:xfrm>
              <a:off x="959824" y="6275198"/>
              <a:ext cx="171465" cy="3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2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3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4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5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6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8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9" name="Freeform 22"/>
            <p:cNvSpPr/>
            <p:nvPr/>
          </p:nvSpPr>
          <p:spPr>
            <a:xfrm>
              <a:off x="849863" y="6016139"/>
              <a:ext cx="238559" cy="62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3" name="Group 9"/>
          <p:cNvGrpSpPr/>
          <p:nvPr/>
        </p:nvGrpSpPr>
        <p:grpSpPr>
          <a:xfrm>
            <a:off x="27221" y="-786"/>
            <a:ext cx="2356674" cy="6854040"/>
            <a:chOff x="0" y="0"/>
            <a:chExt cx="2356673" cy="6854039"/>
          </a:xfrm>
        </p:grpSpPr>
        <p:sp>
          <p:nvSpPr>
            <p:cNvPr id="371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2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3" name="Freeform 29"/>
            <p:cNvSpPr/>
            <p:nvPr/>
          </p:nvSpPr>
          <p:spPr>
            <a:xfrm>
              <a:off x="979074" y="5863468"/>
              <a:ext cx="431100" cy="99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4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5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6" name="Freeform 32"/>
            <p:cNvSpPr/>
            <p:nvPr/>
          </p:nvSpPr>
          <p:spPr>
            <a:xfrm>
              <a:off x="1084453" y="6572386"/>
              <a:ext cx="134120" cy="28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7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8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9" name="Freeform 35"/>
            <p:cNvSpPr/>
            <p:nvPr/>
          </p:nvSpPr>
          <p:spPr>
            <a:xfrm>
              <a:off x="1046133" y="6601126"/>
              <a:ext cx="120709" cy="2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0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1" name="Freeform 37"/>
            <p:cNvSpPr/>
            <p:nvPr/>
          </p:nvSpPr>
          <p:spPr>
            <a:xfrm>
              <a:off x="946501" y="5773415"/>
              <a:ext cx="38321" cy="22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2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84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5" name="大標題文字"/>
          <p:cNvSpPr txBox="1"/>
          <p:nvPr>
            <p:ph type="title"/>
          </p:nvPr>
        </p:nvSpPr>
        <p:spPr>
          <a:xfrm>
            <a:off x="2589211" y="627407"/>
            <a:ext cx="8915401" cy="288002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大標題文字</a:t>
            </a:r>
          </a:p>
        </p:txBody>
      </p:sp>
      <p:sp>
        <p:nvSpPr>
          <p:cNvPr id="386" name="內文層級一…"/>
          <p:cNvSpPr txBox="1"/>
          <p:nvPr>
            <p:ph type="body" sz="quarter" idx="1"/>
          </p:nvPr>
        </p:nvSpPr>
        <p:spPr>
          <a:xfrm>
            <a:off x="2589211" y="4343400"/>
            <a:ext cx="8915401" cy="83820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87" name="Text Placeholder 3"/>
          <p:cNvSpPr/>
          <p:nvPr>
            <p:ph type="body" sz="quarter" idx="13"/>
          </p:nvPr>
        </p:nvSpPr>
        <p:spPr>
          <a:xfrm>
            <a:off x="2589213" y="5181599"/>
            <a:ext cx="8915401" cy="72962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595959"/>
                </a:solidFill>
              </a:defRPr>
            </a:pPr>
          </a:p>
        </p:txBody>
      </p:sp>
      <p:sp>
        <p:nvSpPr>
          <p:cNvPr id="388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幻燈片編號"/>
          <p:cNvSpPr txBox="1"/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大標題文字"/>
          <p:cNvSpPr txBox="1"/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7" name="內文層級一…"/>
          <p:cNvSpPr txBox="1"/>
          <p:nvPr>
            <p:ph type="body" idx="1"/>
          </p:nvPr>
        </p:nvSpPr>
        <p:spPr>
          <a:xfrm>
            <a:off x="2589211" y="2133600"/>
            <a:ext cx="8915401" cy="38862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9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大標題文字"/>
          <p:cNvSpPr txBox="1"/>
          <p:nvPr>
            <p:ph type="title"/>
          </p:nvPr>
        </p:nvSpPr>
        <p:spPr>
          <a:xfrm>
            <a:off x="9294811" y="627405"/>
            <a:ext cx="2207602" cy="5283818"/>
          </a:xfrm>
          <a:prstGeom prst="rect">
            <a:avLst/>
          </a:prstGeom>
        </p:spPr>
        <p:txBody>
          <a:bodyPr anchor="ctr"/>
          <a:lstStyle/>
          <a:p>
            <a:pPr/>
            <a:r>
              <a:t>大標題文字</a:t>
            </a:r>
          </a:p>
        </p:txBody>
      </p:sp>
      <p:sp>
        <p:nvSpPr>
          <p:cNvPr id="406" name="內文層級一…"/>
          <p:cNvSpPr txBox="1"/>
          <p:nvPr>
            <p:ph type="body" idx="1"/>
          </p:nvPr>
        </p:nvSpPr>
        <p:spPr>
          <a:xfrm>
            <a:off x="2589211" y="627405"/>
            <a:ext cx="6477001" cy="5283818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大標題文字"/>
          <p:cNvSpPr txBox="1"/>
          <p:nvPr>
            <p:ph type="title"/>
          </p:nvPr>
        </p:nvSpPr>
        <p:spPr>
          <a:xfrm>
            <a:off x="2592925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xfrm>
            <a:off x="2589211" y="2133600"/>
            <a:ext cx="8915401" cy="377762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85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" name="Freeform 14"/>
            <p:cNvSpPr/>
            <p:nvPr/>
          </p:nvSpPr>
          <p:spPr>
            <a:xfrm>
              <a:off x="959824" y="6275198"/>
              <a:ext cx="171465" cy="3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" name="Freeform 22"/>
            <p:cNvSpPr/>
            <p:nvPr/>
          </p:nvSpPr>
          <p:spPr>
            <a:xfrm>
              <a:off x="849863" y="6016139"/>
              <a:ext cx="238559" cy="62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27221" y="-786"/>
            <a:ext cx="2356674" cy="6854040"/>
            <a:chOff x="0" y="0"/>
            <a:chExt cx="2356673" cy="6854039"/>
          </a:xfrm>
        </p:grpSpPr>
        <p:sp>
          <p:nvSpPr>
            <p:cNvPr id="98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" name="Freeform 29"/>
            <p:cNvSpPr/>
            <p:nvPr/>
          </p:nvSpPr>
          <p:spPr>
            <a:xfrm>
              <a:off x="979074" y="5863468"/>
              <a:ext cx="431100" cy="99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2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3" name="Freeform 32"/>
            <p:cNvSpPr/>
            <p:nvPr/>
          </p:nvSpPr>
          <p:spPr>
            <a:xfrm>
              <a:off x="1084453" y="6572386"/>
              <a:ext cx="134120" cy="28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" name="Freeform 35"/>
            <p:cNvSpPr/>
            <p:nvPr/>
          </p:nvSpPr>
          <p:spPr>
            <a:xfrm>
              <a:off x="1046133" y="6601126"/>
              <a:ext cx="120709" cy="2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Freeform 37"/>
            <p:cNvSpPr/>
            <p:nvPr/>
          </p:nvSpPr>
          <p:spPr>
            <a:xfrm>
              <a:off x="946501" y="5773415"/>
              <a:ext cx="38321" cy="22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1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大標題文字"/>
          <p:cNvSpPr txBox="1"/>
          <p:nvPr>
            <p:ph type="title"/>
          </p:nvPr>
        </p:nvSpPr>
        <p:spPr>
          <a:xfrm>
            <a:off x="2589211" y="2058749"/>
            <a:ext cx="8915401" cy="1468801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大標題文字</a:t>
            </a:r>
          </a:p>
        </p:txBody>
      </p:sp>
      <p:sp>
        <p:nvSpPr>
          <p:cNvPr id="113" name="內文層級一…"/>
          <p:cNvSpPr txBox="1"/>
          <p:nvPr>
            <p:ph type="body" sz="quarter" idx="1"/>
          </p:nvPr>
        </p:nvSpPr>
        <p:spPr>
          <a:xfrm>
            <a:off x="2589211" y="3530129"/>
            <a:ext cx="8915401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595959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595959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595959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595959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595959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4" name="Freeform 11"/>
          <p:cNvSpPr/>
          <p:nvPr/>
        </p:nvSpPr>
        <p:spPr>
          <a:xfrm flipV="1">
            <a:off x="-4189" y="31781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幻燈片編號"/>
          <p:cNvSpPr txBox="1"/>
          <p:nvPr>
            <p:ph type="sldNum" sz="quarter" idx="2"/>
          </p:nvPr>
        </p:nvSpPr>
        <p:spPr>
          <a:xfrm>
            <a:off x="925905" y="3228581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大標題文字"/>
          <p:cNvSpPr txBox="1"/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23" name="內文層級一…"/>
          <p:cNvSpPr txBox="1"/>
          <p:nvPr>
            <p:ph type="body" sz="quarter" idx="1"/>
          </p:nvPr>
        </p:nvSpPr>
        <p:spPr>
          <a:xfrm>
            <a:off x="2589211" y="2133600"/>
            <a:ext cx="4313865" cy="377762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大標題文字"/>
          <p:cNvSpPr txBox="1"/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32" name="內文層級一…"/>
          <p:cNvSpPr txBox="1"/>
          <p:nvPr>
            <p:ph type="body" sz="quarter" idx="1"/>
          </p:nvPr>
        </p:nvSpPr>
        <p:spPr>
          <a:xfrm>
            <a:off x="2939372" y="1972703"/>
            <a:ext cx="3992733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3" name="Text Placeholder 4"/>
          <p:cNvSpPr/>
          <p:nvPr>
            <p:ph type="body" sz="quarter" idx="13"/>
          </p:nvPr>
        </p:nvSpPr>
        <p:spPr>
          <a:xfrm>
            <a:off x="7506628" y="1969474"/>
            <a:ext cx="39990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</a:p>
        </p:txBody>
      </p:sp>
      <p:sp>
        <p:nvSpPr>
          <p:cNvPr id="13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大標題文字"/>
          <p:cNvSpPr txBox="1"/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大標題文字"/>
          <p:cNvSpPr txBox="1"/>
          <p:nvPr>
            <p:ph type="title"/>
          </p:nvPr>
        </p:nvSpPr>
        <p:spPr>
          <a:xfrm>
            <a:off x="2589211" y="446087"/>
            <a:ext cx="3505200" cy="976313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157" name="內文層級一…"/>
          <p:cNvSpPr txBox="1"/>
          <p:nvPr>
            <p:ph type="body" sz="half" idx="1"/>
          </p:nvPr>
        </p:nvSpPr>
        <p:spPr>
          <a:xfrm>
            <a:off x="6323012" y="446087"/>
            <a:ext cx="5181601" cy="5414964"/>
          </a:xfrm>
          <a:prstGeom prst="rect">
            <a:avLst/>
          </a:prstGeom>
        </p:spPr>
        <p:txBody>
          <a:bodyPr anchor="ctr"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8" name="Text Placeholder 3"/>
          <p:cNvSpPr/>
          <p:nvPr>
            <p:ph type="body" sz="quarter" idx="13"/>
          </p:nvPr>
        </p:nvSpPr>
        <p:spPr>
          <a:xfrm>
            <a:off x="2589211" y="1598613"/>
            <a:ext cx="3505199" cy="4262436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15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166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8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9" name="Freeform 14"/>
            <p:cNvSpPr/>
            <p:nvPr/>
          </p:nvSpPr>
          <p:spPr>
            <a:xfrm>
              <a:off x="959824" y="6275198"/>
              <a:ext cx="171465" cy="3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1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2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3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5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7" name="Freeform 22"/>
            <p:cNvSpPr/>
            <p:nvPr/>
          </p:nvSpPr>
          <p:spPr>
            <a:xfrm>
              <a:off x="849863" y="6016139"/>
              <a:ext cx="238559" cy="62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1" name="Group 9"/>
          <p:cNvGrpSpPr/>
          <p:nvPr/>
        </p:nvGrpSpPr>
        <p:grpSpPr>
          <a:xfrm>
            <a:off x="27221" y="-786"/>
            <a:ext cx="2356674" cy="6854040"/>
            <a:chOff x="0" y="0"/>
            <a:chExt cx="2356673" cy="6854039"/>
          </a:xfrm>
        </p:grpSpPr>
        <p:sp>
          <p:nvSpPr>
            <p:cNvPr id="179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Freeform 29"/>
            <p:cNvSpPr/>
            <p:nvPr/>
          </p:nvSpPr>
          <p:spPr>
            <a:xfrm>
              <a:off x="979074" y="5863468"/>
              <a:ext cx="431100" cy="99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Freeform 32"/>
            <p:cNvSpPr/>
            <p:nvPr/>
          </p:nvSpPr>
          <p:spPr>
            <a:xfrm>
              <a:off x="1084453" y="6572386"/>
              <a:ext cx="134120" cy="28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6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Freeform 35"/>
            <p:cNvSpPr/>
            <p:nvPr/>
          </p:nvSpPr>
          <p:spPr>
            <a:xfrm>
              <a:off x="1046133" y="6601126"/>
              <a:ext cx="120709" cy="2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Freeform 37"/>
            <p:cNvSpPr/>
            <p:nvPr/>
          </p:nvSpPr>
          <p:spPr>
            <a:xfrm>
              <a:off x="946501" y="5773415"/>
              <a:ext cx="38321" cy="22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2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大標題文字"/>
          <p:cNvSpPr txBox="1"/>
          <p:nvPr>
            <p:ph type="title"/>
          </p:nvPr>
        </p:nvSpPr>
        <p:spPr>
          <a:xfrm>
            <a:off x="2589213" y="4800600"/>
            <a:ext cx="8915401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大標題文字</a:t>
            </a:r>
          </a:p>
        </p:txBody>
      </p:sp>
      <p:sp>
        <p:nvSpPr>
          <p:cNvPr id="194" name="Picture Placeholder 2"/>
          <p:cNvSpPr/>
          <p:nvPr>
            <p:ph type="pic" idx="13"/>
          </p:nvPr>
        </p:nvSpPr>
        <p:spPr>
          <a:xfrm>
            <a:off x="2589211" y="634965"/>
            <a:ext cx="8915401" cy="385497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5" name="內文層級一…"/>
          <p:cNvSpPr txBox="1"/>
          <p:nvPr>
            <p:ph type="body" sz="quarter" idx="1"/>
          </p:nvPr>
        </p:nvSpPr>
        <p:spPr>
          <a:xfrm>
            <a:off x="2589213" y="5367337"/>
            <a:ext cx="8915401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6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幻燈片編號"/>
          <p:cNvSpPr txBox="1"/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DFE8C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2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Freeform 14"/>
            <p:cNvSpPr/>
            <p:nvPr/>
          </p:nvSpPr>
          <p:spPr>
            <a:xfrm>
              <a:off x="959824" y="6275198"/>
              <a:ext cx="171465" cy="3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Freeform 22"/>
            <p:cNvSpPr/>
            <p:nvPr/>
          </p:nvSpPr>
          <p:spPr>
            <a:xfrm>
              <a:off x="849863" y="6016139"/>
              <a:ext cx="238559" cy="62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" name="Group 9"/>
          <p:cNvGrpSpPr/>
          <p:nvPr/>
        </p:nvGrpSpPr>
        <p:grpSpPr>
          <a:xfrm>
            <a:off x="27221" y="-786"/>
            <a:ext cx="2356674" cy="6854040"/>
            <a:chOff x="0" y="0"/>
            <a:chExt cx="2356673" cy="6854039"/>
          </a:xfrm>
        </p:grpSpPr>
        <p:sp>
          <p:nvSpPr>
            <p:cNvPr id="15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" name="Freeform 29"/>
            <p:cNvSpPr/>
            <p:nvPr/>
          </p:nvSpPr>
          <p:spPr>
            <a:xfrm>
              <a:off x="979074" y="5863468"/>
              <a:ext cx="431100" cy="99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" name="Freeform 32"/>
            <p:cNvSpPr/>
            <p:nvPr/>
          </p:nvSpPr>
          <p:spPr>
            <a:xfrm>
              <a:off x="1084453" y="6572386"/>
              <a:ext cx="134120" cy="28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Freeform 35"/>
            <p:cNvSpPr/>
            <p:nvPr/>
          </p:nvSpPr>
          <p:spPr>
            <a:xfrm>
              <a:off x="1046133" y="6601126"/>
              <a:ext cx="120709" cy="2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" name="Freeform 37"/>
            <p:cNvSpPr/>
            <p:nvPr/>
          </p:nvSpPr>
          <p:spPr>
            <a:xfrm>
              <a:off x="946501" y="5773415"/>
              <a:ext cx="38321" cy="22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Freeform 11"/>
          <p:cNvSpPr/>
          <p:nvPr/>
        </p:nvSpPr>
        <p:spPr>
          <a:xfrm flipV="1">
            <a:off x="-4189" y="7143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" name="大標題文字"/>
          <p:cNvSpPr txBox="1"/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1" name="內文層級一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" name="幻燈片編號"/>
          <p:cNvSpPr txBox="1"/>
          <p:nvPr>
            <p:ph type="sldNum" sz="quarter" idx="2"/>
          </p:nvPr>
        </p:nvSpPr>
        <p:spPr>
          <a:xfrm>
            <a:off x="925905" y="772224"/>
            <a:ext cx="385675" cy="396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標題 1"/>
          <p:cNvSpPr txBox="1"/>
          <p:nvPr>
            <p:ph type="ctrTitle"/>
          </p:nvPr>
        </p:nvSpPr>
        <p:spPr>
          <a:xfrm>
            <a:off x="2589212" y="2514599"/>
            <a:ext cx="8915401" cy="2262783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Goal-Driven Use Case approach in Chapter 3.5</a:t>
            </a:r>
          </a:p>
        </p:txBody>
      </p:sp>
      <p:sp>
        <p:nvSpPr>
          <p:cNvPr id="417" name="副標題 2"/>
          <p:cNvSpPr txBox="1"/>
          <p:nvPr>
            <p:ph type="subTitle" sz="quarter" idx="1"/>
          </p:nvPr>
        </p:nvSpPr>
        <p:spPr>
          <a:xfrm>
            <a:off x="2589212" y="4777378"/>
            <a:ext cx="8915401" cy="1126284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第三組</a:t>
            </a:r>
          </a:p>
        </p:txBody>
      </p:sp>
      <p:sp>
        <p:nvSpPr>
          <p:cNvPr id="418" name="幻燈片編號"/>
          <p:cNvSpPr txBox="1"/>
          <p:nvPr>
            <p:ph type="sldNum" sz="quarter" idx="4294967295"/>
          </p:nvPr>
        </p:nvSpPr>
        <p:spPr>
          <a:xfrm>
            <a:off x="1066672" y="4513982"/>
            <a:ext cx="24490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92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45699" tIns="45699" rIns="45699" bIns="45699" anchor="ctr"/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Step3.1 -確認原始的使用案例</a:t>
            </a:r>
          </a:p>
        </p:txBody>
      </p:sp>
      <p:sp>
        <p:nvSpPr>
          <p:cNvPr id="455" name="Shape 93"/>
          <p:cNvSpPr txBox="1"/>
          <p:nvPr>
            <p:ph type="body" sz="half" idx="1"/>
          </p:nvPr>
        </p:nvSpPr>
        <p:spPr>
          <a:xfrm>
            <a:off x="838200" y="1825625"/>
            <a:ext cx="10960100" cy="1527175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確保原始的使用案例是否合適的表示系統的基本需求</a:t>
            </a: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原始使用案例會和角色結合，以描述達成原始使用案例目標之流程</a:t>
            </a: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原始使用案例是屬於</a:t>
            </a:r>
            <a:r>
              <a:rPr b="1"/>
              <a:t>強制性</a:t>
            </a:r>
            <a:r>
              <a:t>、</a:t>
            </a:r>
            <a:r>
              <a:rPr b="1"/>
              <a:t>角色相關</a:t>
            </a:r>
            <a:r>
              <a:t>和</a:t>
            </a:r>
            <a:r>
              <a:rPr b="1"/>
              <a:t>功能性</a:t>
            </a:r>
            <a:r>
              <a:t>的。</a:t>
            </a:r>
          </a:p>
        </p:txBody>
      </p:sp>
      <p:sp>
        <p:nvSpPr>
          <p:cNvPr id="456" name="Shape 94"/>
          <p:cNvSpPr txBox="1"/>
          <p:nvPr/>
        </p:nvSpPr>
        <p:spPr>
          <a:xfrm>
            <a:off x="4551176" y="6528003"/>
            <a:ext cx="2863285" cy="37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圖3-26 從目標衍生出使用案例</a:t>
            </a:r>
          </a:p>
        </p:txBody>
      </p:sp>
      <p:pic>
        <p:nvPicPr>
          <p:cNvPr id="457" name="Shape 95" descr="Shape 95"/>
          <p:cNvPicPr>
            <a:picLocks noChangeAspect="1"/>
          </p:cNvPicPr>
          <p:nvPr/>
        </p:nvPicPr>
        <p:blipFill>
          <a:blip r:embed="rId2">
            <a:extLst/>
          </a:blip>
          <a:srcRect l="12716" t="4428" r="11914" b="6866"/>
          <a:stretch>
            <a:fillRect/>
          </a:stretch>
        </p:blipFill>
        <p:spPr>
          <a:xfrm rot="16200000">
            <a:off x="4304231" y="2344403"/>
            <a:ext cx="3281471" cy="5085732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100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45699" tIns="45699" rIns="45699" bIns="45699" anchor="ctr"/>
          <a:lstStyle>
            <a:lvl1pPr defTabSz="448055">
              <a:lnSpc>
                <a:spcPct val="90000"/>
              </a:lnSpc>
              <a:defRPr sz="4312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step3.1 -確認原始的使用案例(Cont.)</a:t>
            </a:r>
          </a:p>
        </p:txBody>
      </p:sp>
      <p:sp>
        <p:nvSpPr>
          <p:cNvPr id="461" name="Shape 101"/>
          <p:cNvSpPr txBox="1"/>
          <p:nvPr>
            <p:ph type="body" idx="1"/>
          </p:nvPr>
        </p:nvSpPr>
        <p:spPr>
          <a:xfrm>
            <a:off x="838200" y="1825625"/>
            <a:ext cx="10871200" cy="4351338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可替代流程(Alternative Course)</a:t>
            </a:r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  <a:defRPr sz="20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復原(Recover)：描述恢復原始使用案例之流程</a:t>
            </a:r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  <a:defRPr sz="20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失敗(Failure)：描述使用案例無法恢復的解決方案</a:t>
            </a: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規劃會議的基本流程(Basis Course)</a:t>
            </a:r>
          </a:p>
          <a:p>
            <a:pPr lvl="1" marL="914400" indent="-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AutoNum type="arabicPeriod" startAt="1"/>
              <a:defRPr sz="20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決定可開會之日期範圍、地點、會種類和可能出席的會議者</a:t>
            </a:r>
          </a:p>
          <a:p>
            <a:pPr lvl="1" marL="914400" indent="-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AutoNum type="arabicPeriod" startAt="1"/>
              <a:defRPr sz="20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讓三語者輸入個人日常工作事項</a:t>
            </a:r>
          </a:p>
          <a:p>
            <a:pPr lvl="1" marL="914400" indent="-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AutoNum type="arabicPeriod" startAt="1"/>
              <a:defRPr sz="20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根據所提供的資訊產生會議時間</a:t>
            </a:r>
          </a:p>
          <a:p>
            <a:pPr lvl="1" marL="914400" indent="-4572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AutoNum type="arabicPeriod" startAt="1"/>
              <a:defRPr sz="20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通知所有參與者出席會議</a:t>
            </a: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注意：問題陳述沒有指出什麼時候需要取消會議，因此需要將此資訊引領出來</a:t>
            </a:r>
          </a:p>
        </p:txBody>
      </p:sp>
      <p:sp>
        <p:nvSpPr>
          <p:cNvPr id="462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106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45699" tIns="45699" rIns="45699" bIns="45699" anchor="ctr"/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規劃會議實例</a:t>
            </a:r>
          </a:p>
        </p:txBody>
      </p:sp>
      <p:pic>
        <p:nvPicPr>
          <p:cNvPr id="465" name="Shape 107" descr="Shape 107"/>
          <p:cNvPicPr>
            <a:picLocks noChangeAspect="1"/>
          </p:cNvPicPr>
          <p:nvPr/>
        </p:nvPicPr>
        <p:blipFill>
          <a:blip r:embed="rId2">
            <a:extLst/>
          </a:blip>
          <a:srcRect l="1976" t="20185" r="3951" b="13516"/>
          <a:stretch>
            <a:fillRect/>
          </a:stretch>
        </p:blipFill>
        <p:spPr>
          <a:xfrm>
            <a:off x="2463798" y="1358900"/>
            <a:ext cx="5811674" cy="5393419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112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45699" tIns="45699" rIns="45699" bIns="45699" anchor="ctr"/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規劃會議實例(Cont.)</a:t>
            </a:r>
          </a:p>
        </p:txBody>
      </p:sp>
      <p:pic>
        <p:nvPicPr>
          <p:cNvPr id="469" name="Shape 113" descr="Shape 113"/>
          <p:cNvPicPr>
            <a:picLocks noChangeAspect="1"/>
          </p:cNvPicPr>
          <p:nvPr/>
        </p:nvPicPr>
        <p:blipFill>
          <a:blip r:embed="rId2">
            <a:extLst/>
          </a:blip>
          <a:srcRect l="0" t="23147" r="0" b="37408"/>
          <a:stretch>
            <a:fillRect/>
          </a:stretch>
        </p:blipFill>
        <p:spPr>
          <a:xfrm>
            <a:off x="2197100" y="2933699"/>
            <a:ext cx="6263698" cy="3253573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標題 1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步驟</a:t>
            </a:r>
            <a:r>
              <a:t>3.2:</a:t>
            </a:r>
            <a:r>
              <a:t>延伸使用案例</a:t>
            </a:r>
          </a:p>
        </p:txBody>
      </p:sp>
      <p:sp>
        <p:nvSpPr>
          <p:cNvPr id="473" name="內容版面配置區 2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設計</a:t>
            </a:r>
            <a:r>
              <a:t>『</a:t>
            </a:r>
            <a:r>
              <a:t>原始使用案例</a:t>
            </a:r>
            <a:r>
              <a:t>』</a:t>
            </a:r>
            <a:r>
              <a:t>以達到</a:t>
            </a:r>
            <a:r>
              <a:t>『</a:t>
            </a:r>
            <a:r>
              <a:t>原始目標</a:t>
            </a:r>
            <a:r>
              <a:t>』</a:t>
            </a:r>
            <a:r>
              <a:t>。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強制</a:t>
            </a:r>
            <a:r>
              <a:t> </a:t>
            </a:r>
            <a:r>
              <a:t>且</a:t>
            </a:r>
            <a:r>
              <a:t> </a:t>
            </a:r>
            <a:r>
              <a:t>角色相關</a:t>
            </a:r>
            <a:r>
              <a:t> </a:t>
            </a:r>
            <a:r>
              <a:t>且</a:t>
            </a:r>
            <a:r>
              <a:t> </a:t>
            </a:r>
            <a:r>
              <a:t>功能性</a:t>
            </a:r>
          </a:p>
          <a:p>
            <a:pPr lvl="1" marL="0" indent="457200">
              <a:buSzTx/>
              <a:buFont typeface="Wingdings 3"/>
              <a:buNone/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</a:p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設計</a:t>
            </a:r>
            <a:r>
              <a:t>『</a:t>
            </a:r>
            <a:r>
              <a:t>延伸使用案例</a:t>
            </a:r>
            <a:r>
              <a:t>』</a:t>
            </a:r>
            <a:r>
              <a:t>以達到</a:t>
            </a:r>
            <a:r>
              <a:t>『</a:t>
            </a:r>
            <a:r>
              <a:t>原始目標</a:t>
            </a:r>
            <a:r>
              <a:t>』</a:t>
            </a:r>
            <a:r>
              <a:t>以外的目標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非強制</a:t>
            </a:r>
            <a:r>
              <a:t> </a:t>
            </a:r>
            <a:r>
              <a:t>或</a:t>
            </a:r>
            <a:r>
              <a:t> </a:t>
            </a:r>
            <a:r>
              <a:t>系統相關</a:t>
            </a:r>
            <a:r>
              <a:t> </a:t>
            </a:r>
            <a:r>
              <a:t>或</a:t>
            </a:r>
            <a:r>
              <a:t> </a:t>
            </a:r>
            <a:r>
              <a:t>非功能性</a:t>
            </a:r>
          </a:p>
        </p:txBody>
      </p:sp>
      <p:sp>
        <p:nvSpPr>
          <p:cNvPr id="474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標題 1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步驟</a:t>
            </a:r>
            <a:r>
              <a:t>3.2:</a:t>
            </a:r>
            <a:r>
              <a:t>延伸使用案例</a:t>
            </a:r>
            <a:r>
              <a:t>	</a:t>
            </a:r>
          </a:p>
        </p:txBody>
      </p:sp>
      <p:sp>
        <p:nvSpPr>
          <p:cNvPr id="479" name="內容版面配置區 2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非強制目標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維護</a:t>
            </a:r>
            <a:r>
              <a:t>『</a:t>
            </a:r>
            <a:r>
              <a:t>非強制目標</a:t>
            </a:r>
            <a:r>
              <a:t>』</a:t>
            </a:r>
            <a:r>
              <a:t>：</a:t>
            </a:r>
            <a:r>
              <a:t>『</a:t>
            </a:r>
            <a:r>
              <a:t>新增參與者</a:t>
            </a:r>
            <a:r>
              <a:t>』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最佳化</a:t>
            </a:r>
            <a:r>
              <a:t>『</a:t>
            </a:r>
            <a:r>
              <a:t>非強制目標</a:t>
            </a:r>
            <a:r>
              <a:t>』</a:t>
            </a:r>
            <a:r>
              <a:t>：</a:t>
            </a:r>
            <a:r>
              <a:t>『</a:t>
            </a:r>
            <a:r>
              <a:t>建立方便議程</a:t>
            </a:r>
            <a:r>
              <a:t>』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若</a:t>
            </a:r>
            <a:r>
              <a:t>『</a:t>
            </a:r>
            <a:r>
              <a:t>延伸使用案例</a:t>
            </a:r>
            <a:r>
              <a:t>』</a:t>
            </a:r>
            <a:r>
              <a:t>失敗了，則以</a:t>
            </a:r>
            <a:r>
              <a:t>『</a:t>
            </a:r>
            <a:r>
              <a:t>可替代流程</a:t>
            </a:r>
            <a:r>
              <a:t>』</a:t>
            </a:r>
            <a:r>
              <a:t>尋求解決。</a:t>
            </a:r>
          </a:p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非功能性目標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『</a:t>
            </a:r>
            <a:r>
              <a:t>達成</a:t>
            </a:r>
            <a:r>
              <a:t>』</a:t>
            </a:r>
            <a:r>
              <a:t>非功能性目標：</a:t>
            </a:r>
            <a:r>
              <a:t>『</a:t>
            </a:r>
            <a:r>
              <a:t>保持適當效率</a:t>
            </a:r>
            <a:r>
              <a:t>』</a:t>
            </a:r>
          </a:p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系統相關目標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『</a:t>
            </a:r>
            <a:r>
              <a:t>達成</a:t>
            </a:r>
            <a:r>
              <a:t>』</a:t>
            </a:r>
            <a:r>
              <a:t>系統相關目標：</a:t>
            </a:r>
            <a:r>
              <a:t>『</a:t>
            </a:r>
            <a:r>
              <a:t>配合重要會議</a:t>
            </a:r>
            <a:r>
              <a:t>』</a:t>
            </a:r>
          </a:p>
        </p:txBody>
      </p:sp>
      <p:sp>
        <p:nvSpPr>
          <p:cNvPr id="480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圖片 3" descr="圖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7005" y="662406"/>
            <a:ext cx="6663150" cy="5786072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標題 1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步驟</a:t>
            </a:r>
            <a:r>
              <a:t>3.3:</a:t>
            </a:r>
            <a:r>
              <a:t>精煉使用案例模型</a:t>
            </a:r>
          </a:p>
        </p:txBody>
      </p:sp>
      <p:sp>
        <p:nvSpPr>
          <p:cNvPr id="486" name="內容版面配置區 2"/>
          <p:cNvSpPr txBox="1"/>
          <p:nvPr>
            <p:ph type="body" sz="quarter" idx="1"/>
          </p:nvPr>
        </p:nvSpPr>
        <p:spPr>
          <a:xfrm>
            <a:off x="838200" y="1825625"/>
            <a:ext cx="3358481" cy="4351338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『</a:t>
            </a:r>
            <a:r>
              <a:t>增加參與者</a:t>
            </a:r>
            <a:r>
              <a:t>』</a:t>
            </a:r>
            <a:r>
              <a:t>與</a:t>
            </a:r>
            <a:r>
              <a:t>『</a:t>
            </a:r>
            <a:r>
              <a:t>建立方便議程</a:t>
            </a:r>
            <a:r>
              <a:t>』</a:t>
            </a:r>
            <a:r>
              <a:t>這兩個目標，都可以藉由</a:t>
            </a:r>
            <a:r>
              <a:t>『</a:t>
            </a:r>
            <a:r>
              <a:t>延長會議日期範圍</a:t>
            </a:r>
            <a:r>
              <a:t>』</a:t>
            </a:r>
            <a:r>
              <a:t>來達到。</a:t>
            </a:r>
          </a:p>
        </p:txBody>
      </p:sp>
      <p:sp>
        <p:nvSpPr>
          <p:cNvPr id="487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142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Step4 - 評估目標</a:t>
            </a:r>
          </a:p>
        </p:txBody>
      </p:sp>
      <p:sp>
        <p:nvSpPr>
          <p:cNvPr id="492" name="Shape 143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1.使用案例與目標之關係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2.對目標有關聯的影響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3.副作用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4.使用案例層中目標間之互動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5.系統層中目標間之互動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6.原始目標和延伸目標之間的互動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7.延伸目標之間的互動</a:t>
            </a:r>
          </a:p>
        </p:txBody>
      </p:sp>
      <p:sp>
        <p:nvSpPr>
          <p:cNvPr id="493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148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GDUC評估需求目標的三個步驟</a:t>
            </a:r>
          </a:p>
        </p:txBody>
      </p:sp>
      <p:sp>
        <p:nvSpPr>
          <p:cNvPr id="496" name="Shape 149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buSzTx/>
              <a:buFont typeface="Wingdings 3"/>
              <a:buNone/>
            </a:pPr>
          </a:p>
        </p:txBody>
      </p:sp>
      <p:pic>
        <p:nvPicPr>
          <p:cNvPr id="497" name="Shape 150" descr="Shape 1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825625"/>
            <a:ext cx="10515604" cy="4351202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155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使用案例與目標的關係</a:t>
            </a:r>
          </a:p>
        </p:txBody>
      </p:sp>
      <p:sp>
        <p:nvSpPr>
          <p:cNvPr id="501" name="Shape 156"/>
          <p:cNvSpPr txBox="1"/>
          <p:nvPr>
            <p:ph type="body" idx="1"/>
          </p:nvPr>
        </p:nvSpPr>
        <p:spPr>
          <a:xfrm>
            <a:off x="838200" y="1825625"/>
            <a:ext cx="10515600" cy="46932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17780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(a)基本流程可可滿足原始目標</a:t>
            </a:r>
          </a:p>
          <a:p>
            <a:pPr marL="0" indent="17780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(b)維護非強制性目標，使目標最佳化</a:t>
            </a:r>
          </a:p>
          <a:p>
            <a:pPr marL="0" indent="17780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(c)執行原始使用案例成功，對應的延伸</a:t>
            </a:r>
          </a:p>
          <a:p>
            <a:pPr marL="0" indent="17780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目標可被達成</a:t>
            </a:r>
          </a:p>
          <a:p>
            <a:pPr marL="0" indent="17780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(d)若延伸使用案例能達成系統相關目標</a:t>
            </a:r>
          </a:p>
          <a:p>
            <a:pPr marL="0" indent="17780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會接影響與他相連的原始使用案例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(e)延伸使用案例可能損害其他延伸使用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案例和無關聯之延伸目標</a:t>
            </a:r>
          </a:p>
        </p:txBody>
      </p:sp>
      <p:pic>
        <p:nvPicPr>
          <p:cNvPr id="502" name="Shape 157" descr="Shape 1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8050" y="1825625"/>
            <a:ext cx="3911977" cy="457518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標題 3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目標導向使用案例</a:t>
            </a:r>
            <a:r>
              <a:t>(GDUC)</a:t>
            </a:r>
          </a:p>
        </p:txBody>
      </p:sp>
      <p:sp>
        <p:nvSpPr>
          <p:cNvPr id="421" name="內容版面配置區 4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Goal Driven Use Case</a:t>
            </a:r>
          </a:p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改善</a:t>
            </a:r>
            <a:r>
              <a:t>Use Case View</a:t>
            </a:r>
            <a:r>
              <a:t>無法表達</a:t>
            </a:r>
            <a:r>
              <a:t>Nonfunctional Requirement</a:t>
            </a:r>
            <a:r>
              <a:t>的缺點</a:t>
            </a:r>
          </a:p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特色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以目標建構使用案例的模型，取得使用案例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區別強制性和非強制性目標，以處理非功能性需求不精準的問題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在使用案例中加入目標的資訊</a:t>
            </a:r>
          </a:p>
          <a:p>
            <a:pPr lvl="1" marL="742950" indent="-285750"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找出目標和使用案例之間的關係以分析需求之間的互動</a:t>
            </a:r>
          </a:p>
        </p:txBody>
      </p:sp>
      <p:sp>
        <p:nvSpPr>
          <p:cNvPr id="422" name="幻燈片編號"/>
          <p:cNvSpPr txBox="1"/>
          <p:nvPr>
            <p:ph type="sldNum" sz="quarter" idx="4294967295"/>
          </p:nvPr>
        </p:nvSpPr>
        <p:spPr>
          <a:xfrm>
            <a:off x="1066672" y="772224"/>
            <a:ext cx="24490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162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使用案例層中目標間之互動</a:t>
            </a:r>
          </a:p>
        </p:txBody>
      </p:sp>
      <p:sp>
        <p:nvSpPr>
          <p:cNvPr id="506" name="Shape 163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CPuk(Gi，Gj)&gt;0 Gi與Gj對於Uk有合作關係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CFuk(Gi，Gj)&gt;0 Gi與Gj對於Uk有衝突關係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CPuk(Gi，Gj)&lt;0 且 CFuk(Gi，Gj) Gi與Gj對於Uk沒有關聯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</a:p>
          <a:p>
            <a:pPr marL="69850" indent="-13970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   CF建立方便議程(最大方便度議程，適當效能)=正</a:t>
            </a:r>
          </a:p>
        </p:txBody>
      </p:sp>
      <p:sp>
        <p:nvSpPr>
          <p:cNvPr id="507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68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系統層中目標間之互動</a:t>
            </a:r>
          </a:p>
        </p:txBody>
      </p:sp>
      <p:sp>
        <p:nvSpPr>
          <p:cNvPr id="510" name="Shape 169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Rs(Gi ，Gj) = &lt;CP(Gi ，Gj)，CF(GI，Gj)&gt;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Rs(Gi ，Gj) = &lt;負，負&gt; :表示Gi和Gj無關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Rs(Gi ，Gj) = &lt;正，負&gt; :表示Gi和Gj合作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Rs(Gi ，Gj) = &lt;負，正&gt; :表示Gi和Gj衝突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Rs(Gi ，Gj) = &lt;正，正&gt; :表示Gi和Gj平衡</a:t>
            </a:r>
          </a:p>
        </p:txBody>
      </p:sp>
      <p:sp>
        <p:nvSpPr>
          <p:cNvPr id="511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174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原始目標之間的互動</a:t>
            </a:r>
          </a:p>
        </p:txBody>
      </p:sp>
      <p:sp>
        <p:nvSpPr>
          <p:cNvPr id="514" name="Shape 175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若Gi與Gj他們各自的使用案例Ui與Uj為合作關係，他們也是合作關係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CP(Gi，Gj) = CPui(Gi，Gj)𑂽CPuj(Gi，Gj)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若Gi與Gj他們各自的使用案例Ui與Uj為衝突關係，他們也是衝突關係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CF(Gi，Gj) = CFui(Gi，Gj)𑂽CFuj(Gi，Gj)</a:t>
            </a:r>
          </a:p>
        </p:txBody>
      </p:sp>
      <p:sp>
        <p:nvSpPr>
          <p:cNvPr id="515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180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原始目標和延伸目標之間的互動</a:t>
            </a:r>
          </a:p>
        </p:txBody>
      </p:sp>
      <p:sp>
        <p:nvSpPr>
          <p:cNvPr id="518" name="Shape 181"/>
          <p:cNvSpPr txBox="1"/>
          <p:nvPr>
            <p:ph type="body" idx="1"/>
          </p:nvPr>
        </p:nvSpPr>
        <p:spPr>
          <a:xfrm>
            <a:off x="838200" y="1825624"/>
            <a:ext cx="10515600" cy="4398302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 Gmrs([會議要求滿足]) Gmcs([最大方便度議程])</a:t>
            </a:r>
          </a:p>
          <a:p>
            <a:pPr marL="0" indent="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 (1)目標Gmrs微弱依賴於目標Gmcs，極其之間的互動</a:t>
            </a:r>
          </a:p>
          <a:p>
            <a:pPr marL="0" indent="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 (2)Gmrs及Gmcs之間對於規劃會議使用案例</a:t>
            </a:r>
          </a:p>
          <a:p>
            <a:pPr marL="0" indent="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 (3)Gmrs及Gmcs對於Umcs的互動</a:t>
            </a:r>
          </a:p>
          <a:p>
            <a:pPr marL="0" indent="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 Rs(Gmrs，Gmcs) = &lt;CP(Gmrs，Gmcs)，CF(Gmrs，Gmcs)&gt;</a:t>
            </a:r>
          </a:p>
          <a:p>
            <a:pPr marL="0" indent="0"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 CP(Gmrs，Gmcs) = CP(Gmrs，Gmrs)𑂽CPupm(Gmrs， Gmcs)𑂽CPumcs(Gmrs，Gmrs) = true</a:t>
            </a:r>
          </a:p>
        </p:txBody>
      </p:sp>
      <p:sp>
        <p:nvSpPr>
          <p:cNvPr id="519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186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延伸目標之間的互動</a:t>
            </a:r>
          </a:p>
        </p:txBody>
      </p:sp>
      <p:sp>
        <p:nvSpPr>
          <p:cNvPr id="522" name="Shape 187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Rs(Gi1，Gj1)=&lt;CP(Gi1，Gj1)，CF(Gi1，Gj1)&gt;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Gmcs(最大方便議程) Gap(適當效率)Gkap(保持適當效率)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Rs(Gmcs，Gap)=&lt;CP(Gmcs，Gap)，CF(Gmcs，Gap)&gt;</a:t>
            </a:r>
          </a:p>
          <a:p>
            <a:pPr>
              <a:spcBef>
                <a:spcPts val="0"/>
              </a:spcBef>
              <a:buSzTx/>
              <a:buFont typeface="Wingdings 3"/>
              <a:buNone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CP(Gmcs，Gap)=CP(Gmcs，Gmrs)𑂽CP(Gap，Gmrs)𑂽CPumcs(Gmcs，Gap)𑂽CPukap(Gmcs，Gap)=False</a:t>
            </a:r>
          </a:p>
        </p:txBody>
      </p:sp>
      <p:sp>
        <p:nvSpPr>
          <p:cNvPr id="523" name="幻燈片編號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標題 1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GDUC</a:t>
            </a:r>
            <a:r>
              <a:t>四步驟</a:t>
            </a:r>
          </a:p>
        </p:txBody>
      </p:sp>
      <p:sp>
        <p:nvSpPr>
          <p:cNvPr id="425" name="內容版面配置區 2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/>
          <a:lstStyle/>
          <a:p>
            <a:pPr marL="514350" indent="-514350">
              <a:buAutoNum type="arabicParenBoth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確認角色</a:t>
            </a:r>
          </a:p>
          <a:p>
            <a:pPr marL="514350" indent="-514350">
              <a:buAutoNum type="arabicParenBoth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確認目標</a:t>
            </a:r>
          </a:p>
          <a:p>
            <a:pPr marL="514350" indent="-514350">
              <a:buAutoNum type="arabicParenBoth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建立使用案例模型</a:t>
            </a:r>
          </a:p>
          <a:p>
            <a:pPr marL="514350" indent="-514350">
              <a:buAutoNum type="arabicParenBoth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評估目標</a:t>
            </a:r>
          </a:p>
        </p:txBody>
      </p:sp>
      <p:sp>
        <p:nvSpPr>
          <p:cNvPr id="426" name="幻燈片編號"/>
          <p:cNvSpPr txBox="1"/>
          <p:nvPr>
            <p:ph type="sldNum" sz="quarter" idx="4294967295"/>
          </p:nvPr>
        </p:nvSpPr>
        <p:spPr>
          <a:xfrm>
            <a:off x="1066672" y="772224"/>
            <a:ext cx="24490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標題 1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Step1-</a:t>
            </a:r>
            <a:r>
              <a:t>確認角色</a:t>
            </a:r>
          </a:p>
        </p:txBody>
      </p:sp>
      <p:sp>
        <p:nvSpPr>
          <p:cNvPr id="429" name="內容版面配置區 2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/>
          <a:lstStyle/>
          <a:p>
            <a:pPr marL="332613" indent="-332613" defTabSz="443484">
              <a:spcBef>
                <a:spcPts val="900"/>
              </a:spcBef>
              <a:defRPr sz="1746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召集者</a:t>
            </a:r>
          </a:p>
          <a:p>
            <a:pPr lvl="1" marL="720661" indent="-277177" defTabSz="443484">
              <a:spcBef>
                <a:spcPts val="900"/>
              </a:spcBef>
              <a:defRPr sz="1552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召開會議、通知會議參加者、參加者時間衝突時做決定</a:t>
            </a:r>
          </a:p>
          <a:p>
            <a:pPr marL="332613" indent="-332613" defTabSz="443484">
              <a:spcBef>
                <a:spcPts val="900"/>
              </a:spcBef>
              <a:defRPr sz="1746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參與者</a:t>
            </a:r>
          </a:p>
          <a:p>
            <a:pPr lvl="1" marL="720661" indent="-277177" defTabSz="443484">
              <a:spcBef>
                <a:spcPts val="900"/>
              </a:spcBef>
              <a:defRPr sz="1552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指出可參與會議的日期、地點、器材、註冊參與會議</a:t>
            </a:r>
          </a:p>
          <a:p>
            <a:pPr marL="332613" indent="-332613" defTabSz="443484">
              <a:spcBef>
                <a:spcPts val="900"/>
              </a:spcBef>
              <a:defRPr sz="1746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執行者</a:t>
            </a:r>
          </a:p>
          <a:p>
            <a:pPr lvl="1" marL="720661" indent="-277177" defTabSz="443484">
              <a:spcBef>
                <a:spcPts val="900"/>
              </a:spcBef>
              <a:defRPr sz="1552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維護、監督此系統</a:t>
            </a:r>
          </a:p>
          <a:p>
            <a:pPr marL="332613" indent="-332613" defTabSz="443484">
              <a:spcBef>
                <a:spcPts val="900"/>
              </a:spcBef>
              <a:defRPr sz="1746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</a:p>
          <a:p>
            <a:pPr marL="332613" indent="-332613" defTabSz="443484">
              <a:spcBef>
                <a:spcPts val="900"/>
              </a:spcBef>
              <a:defRPr sz="1746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主要角色</a:t>
            </a:r>
            <a:r>
              <a:t>(Primary Actor)</a:t>
            </a:r>
            <a:r>
              <a:t>：召集者、參與者</a:t>
            </a:r>
          </a:p>
          <a:p>
            <a:pPr marL="332613" indent="-332613" defTabSz="443484">
              <a:spcBef>
                <a:spcPts val="900"/>
              </a:spcBef>
              <a:defRPr sz="1746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次要角色</a:t>
            </a:r>
            <a:r>
              <a:t>(Secondary Actor)</a:t>
            </a:r>
            <a:r>
              <a:t>：執行者</a:t>
            </a:r>
          </a:p>
        </p:txBody>
      </p:sp>
      <p:sp>
        <p:nvSpPr>
          <p:cNvPr id="430" name="幻燈片編號"/>
          <p:cNvSpPr txBox="1"/>
          <p:nvPr>
            <p:ph type="sldNum" sz="quarter" idx="4294967295"/>
          </p:nvPr>
        </p:nvSpPr>
        <p:spPr>
          <a:xfrm>
            <a:off x="1066672" y="772224"/>
            <a:ext cx="24490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118"/>
          <p:cNvSpPr txBox="1"/>
          <p:nvPr>
            <p:ph type="ctrTitle"/>
          </p:nvPr>
        </p:nvSpPr>
        <p:spPr>
          <a:xfrm>
            <a:off x="1524000" y="504912"/>
            <a:ext cx="9144000" cy="23877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STEP2. 確認目標</a:t>
            </a:r>
          </a:p>
        </p:txBody>
      </p:sp>
      <p:sp>
        <p:nvSpPr>
          <p:cNvPr id="433" name="Shape 119"/>
          <p:cNvSpPr txBox="1"/>
          <p:nvPr>
            <p:ph type="subTitle" sz="quarter" idx="1"/>
          </p:nvPr>
        </p:nvSpPr>
        <p:spPr>
          <a:xfrm>
            <a:off x="1524000" y="2984588"/>
            <a:ext cx="9144000" cy="1655699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分類目標、一致性格式</a:t>
            </a:r>
          </a:p>
          <a:p>
            <a:pPr>
              <a:spcBef>
                <a:spcPts val="0"/>
              </a:spcBef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能力面</a:t>
            </a:r>
          </a:p>
          <a:p>
            <a:pPr>
              <a:spcBef>
                <a:spcPts val="0"/>
              </a:spcBef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觀點面</a:t>
            </a:r>
          </a:p>
          <a:p>
            <a:pPr>
              <a:spcBef>
                <a:spcPts val="0"/>
              </a:spcBef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內容面</a:t>
            </a:r>
          </a:p>
        </p:txBody>
      </p:sp>
      <p:sp>
        <p:nvSpPr>
          <p:cNvPr id="434" name="幻燈片編號"/>
          <p:cNvSpPr txBox="1"/>
          <p:nvPr>
            <p:ph type="sldNum" sz="quarter" idx="4294967295"/>
          </p:nvPr>
        </p:nvSpPr>
        <p:spPr>
          <a:xfrm>
            <a:off x="1066672" y="4513982"/>
            <a:ext cx="24490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124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能力面</a:t>
            </a:r>
          </a:p>
        </p:txBody>
      </p:sp>
      <p:sp>
        <p:nvSpPr>
          <p:cNvPr id="437" name="Shape 125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406400">
              <a:lnSpc>
                <a:spcPct val="115000"/>
              </a:lnSpc>
              <a:spcBef>
                <a:spcPts val="0"/>
              </a:spcBef>
              <a:buAutoNum type="arabicPeriod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完全滿足 vs.局部滿足</a:t>
            </a:r>
          </a:p>
          <a:p>
            <a:pPr marL="457200" indent="-406400">
              <a:lnSpc>
                <a:spcPct val="115000"/>
              </a:lnSpc>
              <a:spcBef>
                <a:spcPts val="0"/>
              </a:spcBef>
              <a:buAutoNum type="arabicPeriod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強制性目標 vs. 非強制性目標</a:t>
            </a:r>
          </a:p>
          <a:p>
            <a:pPr lvl="1" marL="914400" indent="-381000">
              <a:lnSpc>
                <a:spcPct val="115000"/>
              </a:lnSpc>
              <a:spcBef>
                <a:spcPts val="0"/>
              </a:spcBef>
              <a:buAutoNum type="alphaLcPeriod" startAt="1"/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基本需求</a:t>
            </a:r>
          </a:p>
          <a:p>
            <a:pPr lvl="1" marL="914400" indent="-381000">
              <a:lnSpc>
                <a:spcPct val="115000"/>
              </a:lnSpc>
              <a:spcBef>
                <a:spcPts val="0"/>
              </a:spcBef>
              <a:buAutoNum type="alphaLcPeriod" startAt="1"/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弱相依關係</a:t>
            </a:r>
          </a:p>
          <a:p>
            <a:pPr marL="457200" indent="-406400">
              <a:lnSpc>
                <a:spcPct val="115000"/>
              </a:lnSpc>
              <a:spcBef>
                <a:spcPts val="0"/>
              </a:spcBef>
              <a:buAutoNum type="arabicPeriod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舉例：會議系統中</a:t>
            </a:r>
          </a:p>
          <a:p>
            <a:pPr lvl="1" marL="914400" indent="-381000">
              <a:lnSpc>
                <a:spcPct val="115000"/>
              </a:lnSpc>
              <a:spcBef>
                <a:spcPts val="0"/>
              </a:spcBef>
              <a:buAutoNum type="alphaLcPeriod" startAt="1"/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所有參與者出席</a:t>
            </a:r>
          </a:p>
          <a:p>
            <a:pPr lvl="1" marL="914400" indent="-381000">
              <a:lnSpc>
                <a:spcPct val="115000"/>
              </a:lnSpc>
              <a:spcBef>
                <a:spcPts val="0"/>
              </a:spcBef>
              <a:buAutoNum type="alphaLcPeriod" startAt="1"/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部分參與者出席「最大方便度議程」</a:t>
            </a:r>
          </a:p>
        </p:txBody>
      </p:sp>
      <p:sp>
        <p:nvSpPr>
          <p:cNvPr id="438" name="幻燈片編號"/>
          <p:cNvSpPr txBox="1"/>
          <p:nvPr>
            <p:ph type="sldNum" sz="quarter" idx="4294967295"/>
          </p:nvPr>
        </p:nvSpPr>
        <p:spPr>
          <a:xfrm>
            <a:off x="1066672" y="772224"/>
            <a:ext cx="24490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130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觀點面</a:t>
            </a:r>
          </a:p>
        </p:txBody>
      </p:sp>
      <p:sp>
        <p:nvSpPr>
          <p:cNvPr id="441" name="Shape 131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406400">
              <a:lnSpc>
                <a:spcPct val="115000"/>
              </a:lnSpc>
              <a:spcBef>
                <a:spcPts val="0"/>
              </a:spcBef>
              <a:buAutoNum type="arabicPeriod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角色觀點 vs 系統觀點</a:t>
            </a:r>
          </a:p>
          <a:p>
            <a:pPr lvl="1" marL="914400" indent="-381000">
              <a:lnSpc>
                <a:spcPct val="115000"/>
              </a:lnSpc>
              <a:spcBef>
                <a:spcPts val="0"/>
              </a:spcBef>
              <a:buAutoNum type="alphaLcPeriod" startAt="1"/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使用者會如何使用？</a:t>
            </a:r>
          </a:p>
          <a:p>
            <a:pPr lvl="1" marL="914400" indent="-381000">
              <a:lnSpc>
                <a:spcPct val="115000"/>
              </a:lnSpc>
              <a:spcBef>
                <a:spcPts val="0"/>
              </a:spcBef>
              <a:buAutoNum type="alphaLcPeriod" startAt="1"/>
              <a:defRPr sz="1600"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系統如何提供相關服務？</a:t>
            </a:r>
          </a:p>
          <a:p>
            <a:pPr marL="457200" indent="-406400">
              <a:lnSpc>
                <a:spcPct val="115000"/>
              </a:lnSpc>
              <a:spcBef>
                <a:spcPts val="0"/>
              </a:spcBef>
              <a:buAutoNum type="arabicPeriod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舉例：動態重新規劃會議</a:t>
            </a:r>
          </a:p>
        </p:txBody>
      </p:sp>
      <p:sp>
        <p:nvSpPr>
          <p:cNvPr id="442" name="幻燈片編號"/>
          <p:cNvSpPr txBox="1"/>
          <p:nvPr>
            <p:ph type="sldNum" sz="quarter" idx="4294967295"/>
          </p:nvPr>
        </p:nvSpPr>
        <p:spPr>
          <a:xfrm>
            <a:off x="1066672" y="772224"/>
            <a:ext cx="24490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136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內容面</a:t>
            </a:r>
          </a:p>
        </p:txBody>
      </p:sp>
      <p:sp>
        <p:nvSpPr>
          <p:cNvPr id="445" name="Shape 137"/>
          <p:cNvSpPr txBox="1"/>
          <p:nvPr>
            <p:ph type="body" idx="1"/>
          </p:nvPr>
        </p:nvSpPr>
        <p:spPr>
          <a:xfrm>
            <a:off x="2589211" y="2133599"/>
            <a:ext cx="8915401" cy="3777624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406400">
              <a:spcBef>
                <a:spcPts val="0"/>
              </a:spcBef>
              <a:buAutoNum type="arabicPeriod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功能性 vs. 非功能性</a:t>
            </a:r>
          </a:p>
          <a:p>
            <a:pPr marL="457200" indent="-406400">
              <a:spcBef>
                <a:spcPts val="0"/>
              </a:spcBef>
              <a:buAutoNum type="arabicPeriod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功能性：元件內部狀態、行為-&gt;模組化</a:t>
            </a:r>
          </a:p>
          <a:p>
            <a:pPr marL="457200" indent="-406400">
              <a:spcBef>
                <a:spcPts val="0"/>
              </a:spcBef>
              <a:buAutoNum type="arabicPeriod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非功能性：需要被滿足的限制條件</a:t>
            </a:r>
          </a:p>
          <a:p>
            <a:pPr marL="457200" indent="-406400">
              <a:spcBef>
                <a:spcPts val="0"/>
              </a:spcBef>
              <a:buAutoNum type="arabicPeriod" startAt="1"/>
              <a:defRPr>
                <a:latin typeface="Microsoft JhengHei UI"/>
                <a:ea typeface="Microsoft JhengHei UI"/>
                <a:cs typeface="Microsoft JhengHei UI"/>
                <a:sym typeface="Microsoft JhengHei UI"/>
              </a:defRPr>
            </a:pPr>
            <a:r>
              <a:t>舉例：會議要求滿足 vs 最大參與個數、最大方便度議程</a:t>
            </a:r>
          </a:p>
        </p:txBody>
      </p:sp>
      <p:sp>
        <p:nvSpPr>
          <p:cNvPr id="446" name="幻燈片編號"/>
          <p:cNvSpPr txBox="1"/>
          <p:nvPr>
            <p:ph type="sldNum" sz="quarter" idx="4294967295"/>
          </p:nvPr>
        </p:nvSpPr>
        <p:spPr>
          <a:xfrm>
            <a:off x="1066672" y="772224"/>
            <a:ext cx="24490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84"/>
          <p:cNvSpPr txBox="1"/>
          <p:nvPr>
            <p:ph type="title"/>
          </p:nvPr>
        </p:nvSpPr>
        <p:spPr>
          <a:xfrm>
            <a:off x="2592925" y="624109"/>
            <a:ext cx="8911688" cy="1280892"/>
          </a:xfrm>
          <a:prstGeom prst="rect">
            <a:avLst/>
          </a:prstGeom>
        </p:spPr>
        <p:txBody>
          <a:bodyPr lIns="45699" tIns="45699" rIns="45699" bIns="45699" anchor="ctr"/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Step3 - 建立使用案例模型</a:t>
            </a:r>
          </a:p>
        </p:txBody>
      </p:sp>
      <p:sp>
        <p:nvSpPr>
          <p:cNvPr id="449" name="Shape 85"/>
          <p:cNvSpPr txBox="1"/>
          <p:nvPr>
            <p:ph type="body" sz="quarter" idx="1"/>
          </p:nvPr>
        </p:nvSpPr>
        <p:spPr>
          <a:xfrm>
            <a:off x="838200" y="1825625"/>
            <a:ext cx="9550400" cy="1044575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-2286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•"/>
              <a:defRPr sz="2400">
                <a:solidFill>
                  <a:srgbClr val="000000"/>
                </a:solidFill>
                <a:latin typeface="Microsoft JhengHei UI"/>
                <a:ea typeface="Microsoft JhengHei UI"/>
                <a:cs typeface="Microsoft JhengHei UI"/>
                <a:sym typeface="Microsoft JhengHei UI"/>
              </a:defRPr>
            </a:lvl1pPr>
          </a:lstStyle>
          <a:p>
            <a:pPr/>
            <a:r>
              <a:t>GDUC將每個使用案例視為與目標之完成、最佳化與維護相關之流程。</a:t>
            </a:r>
          </a:p>
        </p:txBody>
      </p:sp>
      <p:sp>
        <p:nvSpPr>
          <p:cNvPr id="450" name="Shape 86"/>
          <p:cNvSpPr txBox="1"/>
          <p:nvPr/>
        </p:nvSpPr>
        <p:spPr>
          <a:xfrm>
            <a:off x="3688930" y="6246812"/>
            <a:ext cx="4299577" cy="37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圖3-25 會議排程系統的目標導向使用案例模型</a:t>
            </a:r>
          </a:p>
        </p:txBody>
      </p:sp>
      <p:pic>
        <p:nvPicPr>
          <p:cNvPr id="451" name="Shape 87" descr="Shape 87"/>
          <p:cNvPicPr>
            <a:picLocks noChangeAspect="1"/>
          </p:cNvPicPr>
          <p:nvPr/>
        </p:nvPicPr>
        <p:blipFill>
          <a:blip r:embed="rId2">
            <a:extLst/>
          </a:blip>
          <a:srcRect l="17655" t="0" r="16204" b="0"/>
          <a:stretch>
            <a:fillRect/>
          </a:stretch>
        </p:blipFill>
        <p:spPr>
          <a:xfrm rot="16200000">
            <a:off x="4215348" y="1196494"/>
            <a:ext cx="3394018" cy="675741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幻燈片編號"/>
          <p:cNvSpPr txBox="1"/>
          <p:nvPr>
            <p:ph type="sldNum" sz="quarter" idx="4294967295"/>
          </p:nvPr>
        </p:nvSpPr>
        <p:spPr>
          <a:xfrm>
            <a:off x="1066672" y="772224"/>
            <a:ext cx="24490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絲縷">
  <a:themeElements>
    <a:clrScheme name="絲縷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00FF"/>
      </a:hlink>
      <a:folHlink>
        <a:srgbClr val="FF00FF"/>
      </a:folHlink>
    </a:clrScheme>
    <a:fontScheme name="絲縷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絲縷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絲縷">
  <a:themeElements>
    <a:clrScheme name="絲縷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00FF"/>
      </a:hlink>
      <a:folHlink>
        <a:srgbClr val="FF00FF"/>
      </a:folHlink>
    </a:clrScheme>
    <a:fontScheme name="絲縷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絲縷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